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0F0D4-614F-428E-B45C-7153ACDFE1C1}" type="datetimeFigureOut">
              <a:rPr lang="ru-RU" smtClean="0"/>
              <a:t>13.02.2018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39FBF-8841-4B17-94F7-28525EBC50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8836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0F0D4-614F-428E-B45C-7153ACDFE1C1}" type="datetimeFigureOut">
              <a:rPr lang="ru-RU" smtClean="0"/>
              <a:t>13.02.2018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39FBF-8841-4B17-94F7-28525EBC50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506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0F0D4-614F-428E-B45C-7153ACDFE1C1}" type="datetimeFigureOut">
              <a:rPr lang="ru-RU" smtClean="0"/>
              <a:t>13.02.2018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39FBF-8841-4B17-94F7-28525EBC50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5882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0F0D4-614F-428E-B45C-7153ACDFE1C1}" type="datetimeFigureOut">
              <a:rPr lang="ru-RU" smtClean="0"/>
              <a:t>13.02.2018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39FBF-8841-4B17-94F7-28525EBC50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8965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0F0D4-614F-428E-B45C-7153ACDFE1C1}" type="datetimeFigureOut">
              <a:rPr lang="ru-RU" smtClean="0"/>
              <a:t>13.02.2018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39FBF-8841-4B17-94F7-28525EBC50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4670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0F0D4-614F-428E-B45C-7153ACDFE1C1}" type="datetimeFigureOut">
              <a:rPr lang="ru-RU" smtClean="0"/>
              <a:t>13.02.2018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39FBF-8841-4B17-94F7-28525EBC50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6510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0F0D4-614F-428E-B45C-7153ACDFE1C1}" type="datetimeFigureOut">
              <a:rPr lang="ru-RU" smtClean="0"/>
              <a:t>13.02.2018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39FBF-8841-4B17-94F7-28525EBC50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8708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0F0D4-614F-428E-B45C-7153ACDFE1C1}" type="datetimeFigureOut">
              <a:rPr lang="ru-RU" smtClean="0"/>
              <a:t>13.02.2018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39FBF-8841-4B17-94F7-28525EBC50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9082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0F0D4-614F-428E-B45C-7153ACDFE1C1}" type="datetimeFigureOut">
              <a:rPr lang="ru-RU" smtClean="0"/>
              <a:t>13.02.2018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39FBF-8841-4B17-94F7-28525EBC50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5672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0F0D4-614F-428E-B45C-7153ACDFE1C1}" type="datetimeFigureOut">
              <a:rPr lang="ru-RU" smtClean="0"/>
              <a:t>13.02.2018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39FBF-8841-4B17-94F7-28525EBC50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2141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0F0D4-614F-428E-B45C-7153ACDFE1C1}" type="datetimeFigureOut">
              <a:rPr lang="ru-RU" smtClean="0"/>
              <a:t>13.02.2018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39FBF-8841-4B17-94F7-28525EBC50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5335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80000"/>
                <a:satMod val="300000"/>
              </a:schemeClr>
            </a:gs>
            <a:gs pos="100000">
              <a:schemeClr val="tx2">
                <a:lumMod val="20000"/>
                <a:lumOff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80F0D4-614F-428E-B45C-7153ACDFE1C1}" type="datetimeFigureOut">
              <a:rPr lang="ru-RU" smtClean="0"/>
              <a:t>13.02.2018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039FBF-8841-4B17-94F7-28525EBC50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6127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hyperlink" Target="4%20&#1043;%20...&#1059;%20&#1082;&#1085;&#1080;&#1078;&#1077;&#1082;%20&#1085;&#1077;&#1090;%20&#1082;&#1072;&#1085;&#1080;&#1082;&#1091;&#1083;/detskie_pesni_-_pesenka_druzej_(zvukoff.ru).mp3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slide" Target="slide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slide" Target="slide12.xml"/><Relationship Id="rId18" Type="http://schemas.openxmlformats.org/officeDocument/2006/relationships/slide" Target="slide13.xml"/><Relationship Id="rId3" Type="http://schemas.openxmlformats.org/officeDocument/2006/relationships/slide" Target="slide4.xml"/><Relationship Id="rId21" Type="http://schemas.openxmlformats.org/officeDocument/2006/relationships/slide" Target="slide20.xml"/><Relationship Id="rId7" Type="http://schemas.openxmlformats.org/officeDocument/2006/relationships/slide" Target="slide5.xml"/><Relationship Id="rId12" Type="http://schemas.openxmlformats.org/officeDocument/2006/relationships/slide" Target="slide14.xml"/><Relationship Id="rId17" Type="http://schemas.openxmlformats.org/officeDocument/2006/relationships/slide" Target="slide6.xml"/><Relationship Id="rId2" Type="http://schemas.openxmlformats.org/officeDocument/2006/relationships/slide" Target="slide18.xml"/><Relationship Id="rId16" Type="http://schemas.openxmlformats.org/officeDocument/2006/relationships/slide" Target="slide7.xml"/><Relationship Id="rId20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6" Type="http://schemas.openxmlformats.org/officeDocument/2006/relationships/slide" Target="slide11.xml"/><Relationship Id="rId11" Type="http://schemas.openxmlformats.org/officeDocument/2006/relationships/slide" Target="slide15.xml"/><Relationship Id="rId24" Type="http://schemas.openxmlformats.org/officeDocument/2006/relationships/slide" Target="slide22.xml"/><Relationship Id="rId5" Type="http://schemas.openxmlformats.org/officeDocument/2006/relationships/slide" Target="slide10.xml"/><Relationship Id="rId15" Type="http://schemas.openxmlformats.org/officeDocument/2006/relationships/image" Target="../media/image1.png"/><Relationship Id="rId23" Type="http://schemas.openxmlformats.org/officeDocument/2006/relationships/slide" Target="slide21.xml"/><Relationship Id="rId10" Type="http://schemas.openxmlformats.org/officeDocument/2006/relationships/slide" Target="slide16.xml"/><Relationship Id="rId19" Type="http://schemas.openxmlformats.org/officeDocument/2006/relationships/slide" Target="slide19.xml"/><Relationship Id="rId4" Type="http://schemas.openxmlformats.org/officeDocument/2006/relationships/slide" Target="slide9.xml"/><Relationship Id="rId9" Type="http://schemas.openxmlformats.org/officeDocument/2006/relationships/slide" Target="slide17.xml"/><Relationship Id="rId14" Type="http://schemas.openxmlformats.org/officeDocument/2006/relationships/slide" Target="slide23.xml"/><Relationship Id="rId22" Type="http://schemas.openxmlformats.org/officeDocument/2006/relationships/image" Target="../media/image4.gi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ozagadki.ru/261-detskie-zagadki-pro-telefon.html" TargetMode="External"/><Relationship Id="rId2" Type="http://schemas.openxmlformats.org/officeDocument/2006/relationships/hyperlink" Target="http://lib.ru/TALES/MIHALKOW/stihi.tx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zagadaj-ka.ru/cloud/word_304.htm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Картинки\школьные\прозрачные\0_4e758_afaa08d8_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0"/>
            <a:ext cx="4260181" cy="39629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1470025"/>
          </a:xfrm>
        </p:spPr>
        <p:txBody>
          <a:bodyPr>
            <a:normAutofit/>
          </a:bodyPr>
          <a:lstStyle/>
          <a:p>
            <a:r>
              <a:rPr lang="ru-RU" sz="54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 книжек нет каникул.</a:t>
            </a:r>
            <a:endParaRPr lang="ru-RU" sz="5400" b="1" i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4509120"/>
            <a:ext cx="9144000" cy="1944216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Выполнила: </a:t>
            </a:r>
          </a:p>
          <a:p>
            <a:r>
              <a:rPr lang="ru-RU" dirty="0" smtClean="0"/>
              <a:t>учитель начальных классов </a:t>
            </a:r>
          </a:p>
          <a:p>
            <a:r>
              <a:rPr lang="ru-RU" dirty="0" smtClean="0"/>
              <a:t>МАОУ СОШ </a:t>
            </a:r>
            <a:r>
              <a:rPr lang="ru-RU" dirty="0" err="1" smtClean="0"/>
              <a:t>п.Головановский</a:t>
            </a:r>
            <a:r>
              <a:rPr lang="ru-RU" dirty="0" smtClean="0"/>
              <a:t> </a:t>
            </a:r>
            <a:r>
              <a:rPr lang="ru-RU" dirty="0" err="1" smtClean="0"/>
              <a:t>Балаковского</a:t>
            </a:r>
            <a:r>
              <a:rPr lang="ru-RU" dirty="0" smtClean="0"/>
              <a:t> района Саратовской области Шиблева Ю.П.</a:t>
            </a:r>
            <a:endParaRPr lang="ru-RU" dirty="0"/>
          </a:p>
        </p:txBody>
      </p:sp>
      <p:pic>
        <p:nvPicPr>
          <p:cNvPr id="4" name="Picture 2" descr="C:\Users\Администратор\Desktop\михалков\3748ff3d7dcb3a51fc979ac2c0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72816"/>
            <a:ext cx="2088582" cy="2831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9109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D:\Documents and Settings\Ирина\Рабочий стол\сказочные персонажи 2\c6531561a092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996" y="3933056"/>
            <a:ext cx="2064525" cy="275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D:\Картинки\школьные\прозрачные\0_4e758_afaa08d8_L.png">
            <a:hlinkClick r:id="rId3" action="ppaction://hlinksldjump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3327" y="3645024"/>
            <a:ext cx="3163212" cy="2941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69996" y="188640"/>
            <a:ext cx="886409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какому жанру относится произведение,</a:t>
            </a:r>
          </a:p>
          <a:p>
            <a:pPr algn="ctr"/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из которого взяты эти строки.</a:t>
            </a:r>
            <a:endParaRPr lang="ru-RU" sz="3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11760" y="1624732"/>
            <a:ext cx="521867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Вы послушайте, ребята,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Я хочу вам рассказать: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Родились у нас котята –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Их по счету ровно пять.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491337" y="2317229"/>
            <a:ext cx="42214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считалочка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48475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D:\Documents and Settings\Ирина\Рабочий стол\сказочные персонажи 2\c6531561a092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996" y="3933056"/>
            <a:ext cx="2064525" cy="275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D:\Картинки\школьные\прозрачные\0_4e758_afaa08d8_L.png">
            <a:hlinkClick r:id="rId3" action="ppaction://hlinksldjump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0179" y="4293096"/>
            <a:ext cx="2466360" cy="2293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69996" y="188640"/>
            <a:ext cx="886409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какому жанру относится произведение,</a:t>
            </a:r>
          </a:p>
          <a:p>
            <a:pPr algn="ctr"/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из которого взяты эти строки.</a:t>
            </a:r>
            <a:endParaRPr lang="ru-RU" sz="3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835696" y="1433717"/>
            <a:ext cx="4820487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Как-то летом, на лужайке,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Очень умный Майский Жук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Основал для насекомых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Академию наук.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Академия открыта!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От зари и до зари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Насекомые лесные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Изучают буквари.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94581" y="2967335"/>
            <a:ext cx="575484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Детская песенка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90752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6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9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6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6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6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6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6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6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D:\Documents and Settings\Ирина\Рабочий стол\сказочные персонажи 2\c6531561a092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996" y="3933056"/>
            <a:ext cx="2064525" cy="275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D:\Картинки\школьные\прозрачные\0_4e758_afaa08d8_L.png">
            <a:hlinkClick r:id="rId3" action="ppaction://hlinksldjump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5323" y="4149080"/>
            <a:ext cx="2621216" cy="2437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69996" y="188640"/>
            <a:ext cx="886409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какому жанру относится произведение,</a:t>
            </a:r>
          </a:p>
          <a:p>
            <a:pPr algn="ctr"/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из которого взяты эти строки.</a:t>
            </a:r>
            <a:endParaRPr lang="ru-RU" sz="3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563" y="1711361"/>
            <a:ext cx="5173147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Три девочки - три школьницы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Купили эту вазу.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Искали,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Выбирали,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Нашли её не сразу –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Овальную,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Хрустальную,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Чудесного стекла.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631264" y="2348880"/>
            <a:ext cx="194155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быль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26938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4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4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4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4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4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 descr="0f745e324ef6.gi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573016"/>
            <a:ext cx="2072704" cy="3009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D:\Картинки\школьные\прозрачные\0_4e758_afaa08d8_L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1" y="4069871"/>
            <a:ext cx="2706387" cy="2516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67544" y="237165"/>
            <a:ext cx="83965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 какой профессии это стихотворение?</a:t>
            </a:r>
            <a:endParaRPr lang="ru-RU" sz="3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67744" y="1052736"/>
            <a:ext cx="5026761" cy="4031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Смельчак идёт, смеётся,</a:t>
            </a:r>
          </a:p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Ни разу не споткнётся.</a:t>
            </a:r>
          </a:p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Нельзя ему споткнуться –</a:t>
            </a:r>
          </a:p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Под куполом канат!</a:t>
            </a:r>
          </a:p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Он может по канату</a:t>
            </a:r>
          </a:p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Пройтись, как по Арбату,</a:t>
            </a:r>
          </a:p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Пройтись и повернуться</a:t>
            </a:r>
          </a:p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И пробежать назад!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23728" y="1628800"/>
            <a:ext cx="46547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канатоходец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71246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" dur="1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1" dur="10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14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5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5" descr="0f745e324ef6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573016"/>
            <a:ext cx="2072704" cy="3009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D:\Картинки\школьные\прозрачные\0_4e758_afaa08d8_L.png">
            <a:hlinkClick r:id="rId3" action="ppaction://hlinksldjump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5323" y="4149080"/>
            <a:ext cx="2621216" cy="2437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67544" y="237165"/>
            <a:ext cx="83965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 какой профессии это стихотворение?</a:t>
            </a:r>
            <a:endParaRPr lang="ru-RU" sz="3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40101" y="987693"/>
            <a:ext cx="4742004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А когда сундук открыли –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Зашуршали чьи-то крылья,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Кто-то весело залаял,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 потом из сундука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Появились: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Птичек стая,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Два надутых индюка,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Кошка, кролик и собака,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Мальчик с факелом в руке.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555776" y="1772816"/>
            <a:ext cx="35500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фокусник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40052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6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9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6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6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6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" dur="2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6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" dur="2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6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" dur="2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6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" dur="20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6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" dur="20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5" descr="0f745e324ef6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573016"/>
            <a:ext cx="2072704" cy="3009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D:\Картинки\школьные\прозрачные\0_4e758_afaa08d8_L.png">
            <a:hlinkClick r:id="rId3" action="ppaction://hlinksldjump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3327" y="3645024"/>
            <a:ext cx="3163212" cy="2941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67544" y="237165"/>
            <a:ext cx="83965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 какой профессии это стихотворение?</a:t>
            </a:r>
            <a:endParaRPr lang="ru-RU" sz="3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71800" y="894228"/>
            <a:ext cx="5323765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Выступает очень редко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Эта труппа мастеров.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Раз! – летит Петров над сеткой,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Два! – поймал его Петров.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Три! – и прыгнуть вниз готова,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Так прекрасна и храбра,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Зоя Павловна Петрова –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Их любимая сестра!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844220" y="1740613"/>
            <a:ext cx="36432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гимнасты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99566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6b167cc2c382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716259"/>
            <a:ext cx="2592288" cy="3141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D:\Картинки\школьные\прозрачные\0_4e758_afaa08d8_L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3327" y="3645024"/>
            <a:ext cx="3163212" cy="2941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50172" y="260648"/>
            <a:ext cx="824924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Отгадайте загадку и узнаете название </a:t>
            </a:r>
          </a:p>
          <a:p>
            <a:pPr algn="ctr"/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стихотворения С. Михалкова.</a:t>
            </a:r>
            <a:endParaRPr lang="ru-RU" sz="3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82973" y="1556792"/>
            <a:ext cx="4581960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Стоит дом,</a:t>
            </a:r>
          </a:p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Кто в него войдёт,</a:t>
            </a:r>
          </a:p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Тот ум приобретёт.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005823" y="2064623"/>
            <a:ext cx="24827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школа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63312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6b167cc2c38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716259"/>
            <a:ext cx="2592288" cy="3141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D:\Картинки\школьные\прозрачные\0_4e758_afaa08d8_L.png">
            <a:hlinkClick r:id="rId3" action="ppaction://hlinksldjump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3327" y="3645024"/>
            <a:ext cx="3163212" cy="2941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50172" y="260648"/>
            <a:ext cx="824924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Отгадайте загадку и узнаете название </a:t>
            </a:r>
          </a:p>
          <a:p>
            <a:pPr algn="ctr"/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стихотворения С. Михалкова.</a:t>
            </a:r>
            <a:endParaRPr lang="ru-RU" sz="3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43808" y="1628800"/>
            <a:ext cx="5170646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У него огромный рот.</a:t>
            </a:r>
          </a:p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Только он не бегемот,</a:t>
            </a:r>
          </a:p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Потому что не хвоста,</a:t>
            </a:r>
          </a:p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Глаз, спины и живота.</a:t>
            </a:r>
          </a:p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И хоть он совсем безногий,</a:t>
            </a:r>
          </a:p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Любит дальние дороги.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923472" y="1772816"/>
            <a:ext cx="329705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чемодан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34969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6b167cc2c38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716259"/>
            <a:ext cx="2592288" cy="3141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D:\Картинки\школьные\прозрачные\0_4e758_afaa08d8_L.png">
            <a:hlinkClick r:id="rId3" action="ppaction://hlinksldjump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3327" y="3645024"/>
            <a:ext cx="3163212" cy="2941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50172" y="260648"/>
            <a:ext cx="824924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Отгадайте загадку и узнаете название </a:t>
            </a:r>
          </a:p>
          <a:p>
            <a:pPr algn="ctr"/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стихотворения С. Михалкова.</a:t>
            </a:r>
            <a:endParaRPr lang="ru-RU" sz="3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67744" y="1628800"/>
            <a:ext cx="4682949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Через поле и лесок</a:t>
            </a:r>
          </a:p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Подаётся голосок.</a:t>
            </a:r>
          </a:p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Он бежит по проводам –</a:t>
            </a:r>
          </a:p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Скажешь здесь,</a:t>
            </a:r>
          </a:p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А слышно там.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555776" y="1982742"/>
            <a:ext cx="302127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телефон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60572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Администратор\Desktop\c93d6a5faa9e.gif">
            <a:hlinkClick r:id="rId2" action="ppaction://hlinkfile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6632"/>
            <a:ext cx="2117035" cy="3528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D:\Картинки\школьные\прозрачные\0_4e758_afaa08d8_L.png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5560" y="4365104"/>
            <a:ext cx="2543788" cy="2365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979712" y="548680"/>
            <a:ext cx="684076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конце 30 годов эта песня на стихи С. Михалкова была очень популярна среди ребят. Стихи, написанные специально для фильма, впервые были опубликованы в газете «Кино». Её распевали герои кинофильма с тем же названием.</a:t>
            </a:r>
            <a:endParaRPr lang="ru-RU" sz="32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82213" y="4797152"/>
            <a:ext cx="613334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«песенка друзей»</a:t>
            </a:r>
            <a:endParaRPr lang="ru-RU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3359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Овал 36">
            <a:hlinkClick r:id="rId2" action="ppaction://hlinksldjump"/>
          </p:cNvPr>
          <p:cNvSpPr/>
          <p:nvPr/>
        </p:nvSpPr>
        <p:spPr>
          <a:xfrm>
            <a:off x="453670" y="2212866"/>
            <a:ext cx="792088" cy="792088"/>
          </a:xfrm>
          <a:prstGeom prst="ellipse">
            <a:avLst/>
          </a:prstGeom>
          <a:gradFill flip="none" rotWithShape="1">
            <a:gsLst>
              <a:gs pos="0">
                <a:srgbClr val="996600">
                  <a:tint val="66000"/>
                  <a:satMod val="160000"/>
                </a:srgbClr>
              </a:gs>
              <a:gs pos="50000">
                <a:srgbClr val="996600">
                  <a:tint val="44500"/>
                  <a:satMod val="160000"/>
                </a:srgbClr>
              </a:gs>
              <a:gs pos="100000">
                <a:srgbClr val="9966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99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>
            <a:hlinkClick r:id="rId3" action="ppaction://hlinksldjump"/>
          </p:cNvPr>
          <p:cNvSpPr/>
          <p:nvPr/>
        </p:nvSpPr>
        <p:spPr>
          <a:xfrm>
            <a:off x="942670" y="923155"/>
            <a:ext cx="792088" cy="792088"/>
          </a:xfrm>
          <a:prstGeom prst="ellipse">
            <a:avLst/>
          </a:prstGeom>
          <a:gradFill flip="none" rotWithShape="1">
            <a:gsLst>
              <a:gs pos="0">
                <a:srgbClr val="996600">
                  <a:tint val="66000"/>
                  <a:satMod val="160000"/>
                </a:srgbClr>
              </a:gs>
              <a:gs pos="50000">
                <a:srgbClr val="996600">
                  <a:tint val="44500"/>
                  <a:satMod val="160000"/>
                </a:srgbClr>
              </a:gs>
              <a:gs pos="100000">
                <a:srgbClr val="9966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99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>
            <a:hlinkClick r:id="rId4" action="ppaction://hlinksldjump"/>
          </p:cNvPr>
          <p:cNvSpPr/>
          <p:nvPr/>
        </p:nvSpPr>
        <p:spPr>
          <a:xfrm>
            <a:off x="7668344" y="1268760"/>
            <a:ext cx="792088" cy="792088"/>
          </a:xfrm>
          <a:prstGeom prst="ellipse">
            <a:avLst/>
          </a:prstGeom>
          <a:gradFill flip="none" rotWithShape="1">
            <a:gsLst>
              <a:gs pos="0">
                <a:srgbClr val="996600">
                  <a:tint val="66000"/>
                  <a:satMod val="160000"/>
                </a:srgbClr>
              </a:gs>
              <a:gs pos="50000">
                <a:srgbClr val="996600">
                  <a:tint val="44500"/>
                  <a:satMod val="160000"/>
                </a:srgbClr>
              </a:gs>
              <a:gs pos="100000">
                <a:srgbClr val="9966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99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>
            <a:hlinkClick r:id="rId5" action="ppaction://hlinksldjump"/>
          </p:cNvPr>
          <p:cNvSpPr/>
          <p:nvPr/>
        </p:nvSpPr>
        <p:spPr>
          <a:xfrm>
            <a:off x="7812360" y="2689385"/>
            <a:ext cx="792088" cy="792088"/>
          </a:xfrm>
          <a:prstGeom prst="ellipse">
            <a:avLst/>
          </a:prstGeom>
          <a:gradFill flip="none" rotWithShape="1">
            <a:gsLst>
              <a:gs pos="0">
                <a:srgbClr val="996600">
                  <a:tint val="66000"/>
                  <a:satMod val="160000"/>
                </a:srgbClr>
              </a:gs>
              <a:gs pos="50000">
                <a:srgbClr val="996600">
                  <a:tint val="44500"/>
                  <a:satMod val="160000"/>
                </a:srgbClr>
              </a:gs>
              <a:gs pos="100000">
                <a:srgbClr val="9966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99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>
            <a:hlinkClick r:id="rId6" action="ppaction://hlinksldjump"/>
          </p:cNvPr>
          <p:cNvSpPr/>
          <p:nvPr/>
        </p:nvSpPr>
        <p:spPr>
          <a:xfrm>
            <a:off x="7668344" y="4077072"/>
            <a:ext cx="792088" cy="792088"/>
          </a:xfrm>
          <a:prstGeom prst="ellipse">
            <a:avLst/>
          </a:prstGeom>
          <a:gradFill flip="none" rotWithShape="1">
            <a:gsLst>
              <a:gs pos="0">
                <a:srgbClr val="996600">
                  <a:tint val="66000"/>
                  <a:satMod val="160000"/>
                </a:srgbClr>
              </a:gs>
              <a:gs pos="50000">
                <a:srgbClr val="996600">
                  <a:tint val="44500"/>
                  <a:satMod val="160000"/>
                </a:srgbClr>
              </a:gs>
              <a:gs pos="100000">
                <a:srgbClr val="9966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99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>
            <a:hlinkClick r:id="rId7" action="ppaction://hlinksldjump"/>
          </p:cNvPr>
          <p:cNvSpPr/>
          <p:nvPr/>
        </p:nvSpPr>
        <p:spPr>
          <a:xfrm>
            <a:off x="2339752" y="464982"/>
            <a:ext cx="792088" cy="792088"/>
          </a:xfrm>
          <a:prstGeom prst="ellipse">
            <a:avLst/>
          </a:prstGeom>
          <a:gradFill flip="none" rotWithShape="1">
            <a:gsLst>
              <a:gs pos="0">
                <a:srgbClr val="996600">
                  <a:tint val="66000"/>
                  <a:satMod val="160000"/>
                </a:srgbClr>
              </a:gs>
              <a:gs pos="50000">
                <a:srgbClr val="996600">
                  <a:tint val="44500"/>
                  <a:satMod val="160000"/>
                </a:srgbClr>
              </a:gs>
              <a:gs pos="100000">
                <a:srgbClr val="9966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99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>
            <a:hlinkClick r:id="rId8" action="ppaction://hlinksldjump"/>
          </p:cNvPr>
          <p:cNvSpPr/>
          <p:nvPr/>
        </p:nvSpPr>
        <p:spPr>
          <a:xfrm>
            <a:off x="6483111" y="572847"/>
            <a:ext cx="792088" cy="792088"/>
          </a:xfrm>
          <a:prstGeom prst="ellipse">
            <a:avLst/>
          </a:prstGeom>
          <a:gradFill flip="none" rotWithShape="1">
            <a:gsLst>
              <a:gs pos="0">
                <a:srgbClr val="996600">
                  <a:tint val="66000"/>
                  <a:satMod val="160000"/>
                </a:srgbClr>
              </a:gs>
              <a:gs pos="50000">
                <a:srgbClr val="996600">
                  <a:tint val="44500"/>
                  <a:satMod val="160000"/>
                </a:srgbClr>
              </a:gs>
              <a:gs pos="100000">
                <a:srgbClr val="9966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99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>
            <a:hlinkClick r:id="rId9" action="ppaction://hlinksldjump"/>
          </p:cNvPr>
          <p:cNvSpPr/>
          <p:nvPr/>
        </p:nvSpPr>
        <p:spPr>
          <a:xfrm>
            <a:off x="438682" y="3681028"/>
            <a:ext cx="792088" cy="792088"/>
          </a:xfrm>
          <a:prstGeom prst="ellipse">
            <a:avLst/>
          </a:prstGeom>
          <a:gradFill flip="none" rotWithShape="1">
            <a:gsLst>
              <a:gs pos="0">
                <a:srgbClr val="996600">
                  <a:tint val="66000"/>
                  <a:satMod val="160000"/>
                </a:srgbClr>
              </a:gs>
              <a:gs pos="50000">
                <a:srgbClr val="996600">
                  <a:tint val="44500"/>
                  <a:satMod val="160000"/>
                </a:srgbClr>
              </a:gs>
              <a:gs pos="100000">
                <a:srgbClr val="9966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99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>
            <a:hlinkClick r:id="rId10" action="ppaction://hlinksldjump"/>
          </p:cNvPr>
          <p:cNvSpPr/>
          <p:nvPr/>
        </p:nvSpPr>
        <p:spPr>
          <a:xfrm>
            <a:off x="957130" y="4949381"/>
            <a:ext cx="792088" cy="792088"/>
          </a:xfrm>
          <a:prstGeom prst="ellipse">
            <a:avLst/>
          </a:prstGeom>
          <a:gradFill flip="none" rotWithShape="1">
            <a:gsLst>
              <a:gs pos="0">
                <a:srgbClr val="996600">
                  <a:tint val="66000"/>
                  <a:satMod val="160000"/>
                </a:srgbClr>
              </a:gs>
              <a:gs pos="50000">
                <a:srgbClr val="996600">
                  <a:tint val="44500"/>
                  <a:satMod val="160000"/>
                </a:srgbClr>
              </a:gs>
              <a:gs pos="100000">
                <a:srgbClr val="9966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99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5276246" y="5468694"/>
            <a:ext cx="792088" cy="792088"/>
          </a:xfrm>
          <a:prstGeom prst="ellipse">
            <a:avLst/>
          </a:prstGeom>
          <a:gradFill flip="none" rotWithShape="1">
            <a:gsLst>
              <a:gs pos="0">
                <a:srgbClr val="996600">
                  <a:tint val="66000"/>
                  <a:satMod val="160000"/>
                </a:srgbClr>
              </a:gs>
              <a:gs pos="50000">
                <a:srgbClr val="996600">
                  <a:tint val="44500"/>
                  <a:satMod val="160000"/>
                </a:srgbClr>
              </a:gs>
              <a:gs pos="100000">
                <a:srgbClr val="9966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99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>
            <a:hlinkClick r:id="rId11" action="ppaction://hlinksldjump"/>
          </p:cNvPr>
          <p:cNvSpPr/>
          <p:nvPr/>
        </p:nvSpPr>
        <p:spPr>
          <a:xfrm>
            <a:off x="2386991" y="5543066"/>
            <a:ext cx="792088" cy="792088"/>
          </a:xfrm>
          <a:prstGeom prst="ellipse">
            <a:avLst/>
          </a:prstGeom>
          <a:gradFill flip="none" rotWithShape="1">
            <a:gsLst>
              <a:gs pos="0">
                <a:srgbClr val="996600">
                  <a:tint val="66000"/>
                  <a:satMod val="160000"/>
                </a:srgbClr>
              </a:gs>
              <a:gs pos="50000">
                <a:srgbClr val="996600">
                  <a:tint val="44500"/>
                  <a:satMod val="160000"/>
                </a:srgbClr>
              </a:gs>
              <a:gs pos="100000">
                <a:srgbClr val="9966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99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>
            <a:hlinkClick r:id="rId12" action="ppaction://hlinksldjump"/>
          </p:cNvPr>
          <p:cNvSpPr/>
          <p:nvPr/>
        </p:nvSpPr>
        <p:spPr>
          <a:xfrm>
            <a:off x="3829859" y="5614507"/>
            <a:ext cx="792088" cy="792088"/>
          </a:xfrm>
          <a:prstGeom prst="ellipse">
            <a:avLst/>
          </a:prstGeom>
          <a:gradFill flip="none" rotWithShape="1">
            <a:gsLst>
              <a:gs pos="0">
                <a:srgbClr val="996600">
                  <a:tint val="66000"/>
                  <a:satMod val="160000"/>
                </a:srgbClr>
              </a:gs>
              <a:gs pos="50000">
                <a:srgbClr val="996600">
                  <a:tint val="44500"/>
                  <a:satMod val="160000"/>
                </a:srgbClr>
              </a:gs>
              <a:gs pos="100000">
                <a:srgbClr val="9966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99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>
            <a:hlinkClick r:id="rId13" action="ppaction://hlinksldjump"/>
          </p:cNvPr>
          <p:cNvSpPr/>
          <p:nvPr/>
        </p:nvSpPr>
        <p:spPr>
          <a:xfrm>
            <a:off x="6750972" y="5183553"/>
            <a:ext cx="792088" cy="792088"/>
          </a:xfrm>
          <a:prstGeom prst="ellipse">
            <a:avLst/>
          </a:prstGeom>
          <a:gradFill flip="none" rotWithShape="1">
            <a:gsLst>
              <a:gs pos="0">
                <a:srgbClr val="996600">
                  <a:tint val="66000"/>
                  <a:satMod val="160000"/>
                </a:srgbClr>
              </a:gs>
              <a:gs pos="50000">
                <a:srgbClr val="996600">
                  <a:tint val="44500"/>
                  <a:satMod val="160000"/>
                </a:srgbClr>
              </a:gs>
              <a:gs pos="100000">
                <a:srgbClr val="9966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99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8" name="Picture 2" descr="D:\Картинки\школьные\прозрачные\0_4e758_afaa08d8_L.png">
            <a:hlinkClick r:id="rId14" action="ppaction://hlinksldjump"/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2103" y="426605"/>
            <a:ext cx="4588549" cy="4268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Овал 19">
            <a:hlinkClick r:id="rId16" action="ppaction://hlinksldjump"/>
          </p:cNvPr>
          <p:cNvSpPr/>
          <p:nvPr/>
        </p:nvSpPr>
        <p:spPr>
          <a:xfrm>
            <a:off x="5148064" y="277028"/>
            <a:ext cx="792088" cy="792088"/>
          </a:xfrm>
          <a:prstGeom prst="ellipse">
            <a:avLst/>
          </a:prstGeom>
          <a:gradFill flip="none" rotWithShape="1">
            <a:gsLst>
              <a:gs pos="0">
                <a:srgbClr val="996600">
                  <a:tint val="66000"/>
                  <a:satMod val="160000"/>
                </a:srgbClr>
              </a:gs>
              <a:gs pos="50000">
                <a:srgbClr val="996600">
                  <a:tint val="44500"/>
                  <a:satMod val="160000"/>
                </a:srgbClr>
              </a:gs>
              <a:gs pos="100000">
                <a:srgbClr val="9966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99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>
            <a:hlinkClick r:id="rId17" action="ppaction://hlinksldjump"/>
          </p:cNvPr>
          <p:cNvSpPr/>
          <p:nvPr/>
        </p:nvSpPr>
        <p:spPr>
          <a:xfrm>
            <a:off x="3829860" y="192911"/>
            <a:ext cx="792088" cy="792088"/>
          </a:xfrm>
          <a:prstGeom prst="ellipse">
            <a:avLst/>
          </a:prstGeom>
          <a:gradFill flip="none" rotWithShape="1">
            <a:gsLst>
              <a:gs pos="0">
                <a:srgbClr val="996600">
                  <a:tint val="66000"/>
                  <a:satMod val="160000"/>
                </a:srgbClr>
              </a:gs>
              <a:gs pos="50000">
                <a:srgbClr val="996600">
                  <a:tint val="44500"/>
                  <a:satMod val="160000"/>
                </a:srgbClr>
              </a:gs>
              <a:gs pos="100000">
                <a:srgbClr val="9966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99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070852" y="877343"/>
            <a:ext cx="5357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hlinkClick r:id="rId3" action="ppaction://hlinksldjump"/>
              </a:rPr>
              <a:t>1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467934" y="415678"/>
            <a:ext cx="5357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hlinkClick r:id="rId7" action="ppaction://hlinksldjump"/>
              </a:rPr>
              <a:t>2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958042" y="106413"/>
            <a:ext cx="5357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hlinkClick r:id="rId17" action="ppaction://hlinksldjump"/>
              </a:rPr>
              <a:t>3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5276246" y="211407"/>
            <a:ext cx="5357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hlinkClick r:id="rId16" action="ppaction://hlinksldjump"/>
              </a:rPr>
              <a:t>4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6611293" y="523334"/>
            <a:ext cx="5357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hlinkClick r:id="rId8" action="ppaction://hlinksldjump"/>
              </a:rPr>
              <a:t>5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7796526" y="1203139"/>
            <a:ext cx="5357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hlinkClick r:id="rId4" action="ppaction://hlinksldjump"/>
              </a:rPr>
              <a:t>6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7940542" y="2643299"/>
            <a:ext cx="5357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hlinkClick r:id="rId5" action="ppaction://hlinksldjump"/>
              </a:rPr>
              <a:t>7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7813073" y="4011451"/>
            <a:ext cx="5357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hlinkClick r:id="rId6" action="ppaction://hlinksldjump"/>
              </a:rPr>
              <a:t>8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6879155" y="5115646"/>
            <a:ext cx="5357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hlinkClick r:id="rId13" action="ppaction://hlinksldjump"/>
              </a:rPr>
              <a:t>9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1" name="Прямоугольник 30">
            <a:hlinkClick r:id="rId18" action="ppaction://hlinksldjump"/>
          </p:cNvPr>
          <p:cNvSpPr/>
          <p:nvPr/>
        </p:nvSpPr>
        <p:spPr>
          <a:xfrm>
            <a:off x="5206036" y="5400189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hlinkClick r:id="rId18" action="ppaction://hlinksldjump"/>
              </a:rPr>
              <a:t>10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3782512" y="5513976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hlinkClick r:id="rId12" action="ppaction://hlinksldjump"/>
              </a:rPr>
              <a:t>11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2339752" y="5468694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hlinkClick r:id="rId11" action="ppaction://hlinksldjump"/>
              </a:rPr>
              <a:t>12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895322" y="4866253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hlinkClick r:id="rId10" action="ppaction://hlinksldjump"/>
              </a:rPr>
              <a:t>13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373437" y="3566629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hlinkClick r:id="rId9" action="ppaction://hlinksldjump"/>
              </a:rPr>
              <a:t>14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6" name="Прямоугольник 35">
            <a:hlinkClick r:id="rId2" action="ppaction://hlinksldjump"/>
          </p:cNvPr>
          <p:cNvSpPr/>
          <p:nvPr/>
        </p:nvSpPr>
        <p:spPr>
          <a:xfrm>
            <a:off x="382659" y="2126469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hlinkClick r:id="rId2" action="ppaction://hlinksldjump"/>
              </a:rPr>
              <a:t>15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1026" name="Picture 2" descr="C:\Users\Администратор\Desktop\c93d6a5faa9e.gif">
            <a:hlinkClick r:id="rId19" action="ppaction://hlinksldjump"/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410843">
            <a:off x="2636464" y="2157511"/>
            <a:ext cx="795766" cy="1326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Администратор\Desktop\questionmark.gif">
            <a:hlinkClick r:id="rId21" action="ppaction://hlinksldjump"/>
          </p:cNvPr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31776">
            <a:off x="5690887" y="1950638"/>
            <a:ext cx="1060085" cy="1060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3" descr="C:\Users\Администратор\Desktop\questionmark.gif">
            <a:hlinkClick r:id="rId23" action="ppaction://hlinksldjump"/>
          </p:cNvPr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03327">
            <a:off x="6638606" y="1781711"/>
            <a:ext cx="1060085" cy="1060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3" descr="C:\Users\Администратор\Desktop\questionmark.gif">
            <a:hlinkClick r:id="rId24" action="ppaction://hlinksldjump"/>
          </p:cNvPr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73810">
            <a:off x="6792790" y="3049370"/>
            <a:ext cx="1060085" cy="1060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3980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Администратор\Desktop\questionmark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813" y="188640"/>
            <a:ext cx="2664296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483769" y="663869"/>
            <a:ext cx="568863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Это стихотворение печаталось также под названием  «Стрижка» в книге поэта «Избранное» (1948 г.)</a:t>
            </a:r>
            <a:endParaRPr lang="ru-RU" sz="40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D:\Картинки\школьные\прозрачные\0_4e758_afaa08d8_L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5560" y="4365104"/>
            <a:ext cx="2543788" cy="2365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6429" y="504263"/>
            <a:ext cx="5755972" cy="3975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395536" y="4149080"/>
            <a:ext cx="698477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«В парикмахерской»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627104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Администратор\Desktop\questionmark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813" y="188640"/>
            <a:ext cx="2664296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411761" y="386221"/>
            <a:ext cx="604867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Это стихотворение впервые </a:t>
            </a:r>
          </a:p>
          <a:p>
            <a:pPr algn="ctr"/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было опубликовано  </a:t>
            </a:r>
          </a:p>
          <a:p>
            <a:pPr algn="ctr"/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 названием «Орёл» </a:t>
            </a:r>
          </a:p>
          <a:p>
            <a:pPr algn="ctr"/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«Литературной газете», </a:t>
            </a:r>
          </a:p>
          <a:p>
            <a:pPr algn="ctr"/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 названием «Нежданный </a:t>
            </a:r>
          </a:p>
          <a:p>
            <a:pPr algn="ctr"/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гость» в журнале «</a:t>
            </a:r>
            <a:r>
              <a:rPr lang="ru-RU" sz="36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Мурзилка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».</a:t>
            </a:r>
            <a:endParaRPr lang="ru-RU" sz="36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D:\Картинки\школьные\прозрачные\0_4e758_afaa08d8_L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5560" y="4365104"/>
            <a:ext cx="2543788" cy="2365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150260" y="396625"/>
            <a:ext cx="6571671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Беглец.</a:t>
            </a:r>
          </a:p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Я за столом сидел и ел,</a:t>
            </a:r>
          </a:p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Когда в окно Орёл влетел</a:t>
            </a:r>
          </a:p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сел напротив, у стола,</a:t>
            </a:r>
          </a:p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Раскинув два больших крыла.</a:t>
            </a:r>
            <a:endParaRPr lang="ru-RU" sz="36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2157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Администратор\Desktop\questionmark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813" y="188640"/>
            <a:ext cx="2664296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D:\Картинки\школьные\прозрачные\0_4e758_afaa08d8_L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5560" y="4365104"/>
            <a:ext cx="2543788" cy="2365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195736" y="548680"/>
            <a:ext cx="648072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Поэма впервые опубликована в журнале «Пионер». </a:t>
            </a:r>
          </a:p>
          <a:p>
            <a:pPr algn="ctr"/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Выпущена в виде отдельной книги с иллюстрациями</a:t>
            </a:r>
          </a:p>
          <a:p>
            <a:pPr algn="ctr"/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А. </a:t>
            </a:r>
            <a:r>
              <a:rPr lang="ru-RU" sz="28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Каневского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По мотивам этого произведения в 1938 году </a:t>
            </a:r>
          </a:p>
          <a:p>
            <a:pPr algn="ctr"/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Киностудией «</a:t>
            </a:r>
            <a:r>
              <a:rPr lang="ru-RU" sz="28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Союзмультфильм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» был создан графический фильм.</a:t>
            </a:r>
            <a:endParaRPr lang="ru-RU" sz="28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Users\Администратор\Desktop\михалков\dyadya_stepa_milzioner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2918" y="305002"/>
            <a:ext cx="4824536" cy="4663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1136136" y="5086300"/>
            <a:ext cx="433843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«Дядя Стёпа»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73520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27584" y="620688"/>
            <a:ext cx="6254469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9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МОЛОДЦЫ</a:t>
            </a:r>
            <a:endParaRPr lang="ru-RU" sz="9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5122" name="Picture 2" descr="C:\Users\Администратор\Desktop\8532_170x170_fix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25503"/>
            <a:ext cx="1872208" cy="2177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D:\Картинки\школьные\прозрачные\0_4e758_afaa08d8_L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677500"/>
            <a:ext cx="5540216" cy="5152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1634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Используемая литература:</a:t>
            </a:r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lib.ru/TALES/MIHALKOW/stihi.txt</a:t>
            </a:r>
            <a:r>
              <a:rPr lang="ru-RU" dirty="0" smtClean="0"/>
              <a:t> </a:t>
            </a:r>
          </a:p>
          <a:p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www.prozagadki.ru/261-detskie-zagadki-pro-telefon.html</a:t>
            </a:r>
            <a:r>
              <a:rPr lang="ru-RU" dirty="0" smtClean="0"/>
              <a:t> </a:t>
            </a:r>
          </a:p>
          <a:p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zagadaj-ka.ru/cloud/word_304.htm</a:t>
            </a:r>
            <a:r>
              <a:rPr lang="ru-RU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90310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D:\Documents and Settings\Ирина\Мои документы\Мои рисунки\25233116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068960"/>
            <a:ext cx="2376264" cy="340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 descr="D:\Картинки\школьные\прозрачные\0_4e758_afaa08d8_L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3383786"/>
            <a:ext cx="3013320" cy="2803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Скругленная прямоугольная выноска 5"/>
          <p:cNvSpPr/>
          <p:nvPr/>
        </p:nvSpPr>
        <p:spPr>
          <a:xfrm>
            <a:off x="1511660" y="404664"/>
            <a:ext cx="7009764" cy="2664296"/>
          </a:xfrm>
          <a:prstGeom prst="wedgeRoundRectCallout">
            <a:avLst/>
          </a:prstGeom>
          <a:gradFill flip="none" rotWithShape="1">
            <a:gsLst>
              <a:gs pos="0">
                <a:srgbClr val="996600">
                  <a:tint val="66000"/>
                  <a:satMod val="160000"/>
                </a:srgbClr>
              </a:gs>
              <a:gs pos="50000">
                <a:srgbClr val="996600">
                  <a:tint val="44500"/>
                  <a:satMod val="160000"/>
                </a:srgbClr>
              </a:gs>
              <a:gs pos="100000">
                <a:srgbClr val="996600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solidFill>
              <a:srgbClr val="99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Из какого стихотворения строки?</a:t>
            </a:r>
          </a:p>
          <a:p>
            <a:pPr algn="ctr"/>
            <a:endPara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Мы дружны с печатным словом,</a:t>
            </a:r>
          </a:p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Если б не было его,</a:t>
            </a:r>
          </a:p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Ни о старом, ни о новом</a:t>
            </a:r>
          </a:p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Мы не знали б ничего!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440639" y="1382869"/>
            <a:ext cx="708078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Как бы жили мы без книг?..</a:t>
            </a:r>
            <a:endParaRPr lang="ru-RU" sz="4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50572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6" presetClass="entr" presetSubtype="37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6" presetClass="entr" presetSubtype="37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6" presetClass="entr" presetSubtype="37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:\Documents and Settings\Ирина\Мои документы\Мои рисунки\25233116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068960"/>
            <a:ext cx="2376264" cy="340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Скругленная прямоугольная выноска 5"/>
          <p:cNvSpPr/>
          <p:nvPr/>
        </p:nvSpPr>
        <p:spPr>
          <a:xfrm>
            <a:off x="2555776" y="260648"/>
            <a:ext cx="5973676" cy="3888432"/>
          </a:xfrm>
          <a:prstGeom prst="wedgeRoundRectCallout">
            <a:avLst/>
          </a:prstGeom>
          <a:gradFill flip="none" rotWithShape="1">
            <a:gsLst>
              <a:gs pos="0">
                <a:srgbClr val="996600">
                  <a:tint val="66000"/>
                  <a:satMod val="160000"/>
                </a:srgbClr>
              </a:gs>
              <a:gs pos="50000">
                <a:srgbClr val="996600">
                  <a:tint val="44500"/>
                  <a:satMod val="160000"/>
                </a:srgbClr>
              </a:gs>
              <a:gs pos="100000">
                <a:srgbClr val="996600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solidFill>
              <a:srgbClr val="99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 какого стихотворения строки?</a:t>
            </a:r>
          </a:p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 сегодня сбилась с ног –</a:t>
            </a:r>
          </a:p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 меня пропал …</a:t>
            </a:r>
          </a:p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Два часа его звала,</a:t>
            </a:r>
          </a:p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Два часа его ждала</a:t>
            </a:r>
          </a:p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 уроки не садилась</a:t>
            </a:r>
          </a:p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обедать не могла.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D:\Картинки\школьные\прозрачные\0_4e758_afaa08d8_L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1048" y="3429000"/>
            <a:ext cx="3228367" cy="3003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3471373" y="1844824"/>
            <a:ext cx="41424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Мой щенок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81181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:\Documents and Settings\Ирина\Мои документы\Мои рисунки\25233116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068960"/>
            <a:ext cx="2376264" cy="340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Скругленная прямоугольная выноска 5"/>
          <p:cNvSpPr/>
          <p:nvPr/>
        </p:nvSpPr>
        <p:spPr>
          <a:xfrm>
            <a:off x="2267744" y="188640"/>
            <a:ext cx="6261708" cy="4464496"/>
          </a:xfrm>
          <a:prstGeom prst="wedgeRoundRectCallout">
            <a:avLst/>
          </a:prstGeom>
          <a:gradFill flip="none" rotWithShape="1">
            <a:gsLst>
              <a:gs pos="0">
                <a:srgbClr val="996600">
                  <a:tint val="66000"/>
                  <a:satMod val="160000"/>
                </a:srgbClr>
              </a:gs>
              <a:gs pos="50000">
                <a:srgbClr val="996600">
                  <a:tint val="44500"/>
                  <a:satMod val="160000"/>
                </a:srgbClr>
              </a:gs>
              <a:gs pos="100000">
                <a:srgbClr val="996600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solidFill>
              <a:srgbClr val="99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Из какого стихотворения строки?</a:t>
            </a:r>
          </a:p>
          <a:p>
            <a:pPr algn="ctr"/>
            <a:endParaRPr lang="ru-RU" dirty="0"/>
          </a:p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Это кто накрыт в кровати</a:t>
            </a:r>
          </a:p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Одеялами на вате?</a:t>
            </a:r>
          </a:p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Кто лежит на трёх подушках</a:t>
            </a:r>
          </a:p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Перед столиком с едой</a:t>
            </a:r>
          </a:p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И, одевшись еле-еле,</a:t>
            </a:r>
          </a:p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 убрав своей постели,</a:t>
            </a:r>
          </a:p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Осторожно моет щёки</a:t>
            </a:r>
          </a:p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Кипячёною водой?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D:\Картинки\школьные\прозрачные\0_4e758_afaa08d8_L.png">
            <a:hlinkClick r:id="rId3" action="ppaction://hlinksldjump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3327" y="3645024"/>
            <a:ext cx="3163212" cy="2941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3059832" y="2140915"/>
            <a:ext cx="444807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Про мимозу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22183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:\Documents and Settings\Ирина\Рабочий стол\Сказочные персонажи\Копия bc054938d33e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3606281"/>
            <a:ext cx="2914919" cy="32300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D:\Картинки\школьные\прозрачные\0_4e758_afaa08d8_L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645024"/>
            <a:ext cx="3163212" cy="2941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41929" y="404664"/>
            <a:ext cx="827681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Переставьте буквы так, чтобы получилось </a:t>
            </a:r>
          </a:p>
          <a:p>
            <a:pPr algn="ctr"/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название стихотворения.</a:t>
            </a:r>
            <a:endParaRPr lang="ru-RU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83768" y="1903684"/>
            <a:ext cx="499162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7200" b="1" dirty="0" err="1" smtClean="0">
                <a:latin typeface="Times New Roman" pitchFamily="18" charset="0"/>
                <a:cs typeface="Times New Roman" pitchFamily="18" charset="0"/>
              </a:rPr>
              <a:t>Пудошчаек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769230" y="2167005"/>
            <a:ext cx="405739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подушечка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32290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:\Documents and Settings\Ирина\Рабочий стол\Сказочные персонажи\Копия bc054938d33e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5105" y="3848573"/>
            <a:ext cx="2698895" cy="29906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D:\Картинки\школьные\прозрачные\0_4e758_afaa08d8_L.png">
            <a:hlinkClick r:id="rId3" action="ppaction://hlinksldjump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645024"/>
            <a:ext cx="3163212" cy="2941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55576" y="404664"/>
            <a:ext cx="780515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Переставь буквы так, чтобы получилось</a:t>
            </a:r>
          </a:p>
          <a:p>
            <a:pPr algn="ctr"/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название стихотворения.</a:t>
            </a:r>
            <a:endParaRPr lang="ru-RU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488253" y="2528830"/>
            <a:ext cx="50257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велосипедист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39752" y="2344164"/>
            <a:ext cx="532280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600" b="1" dirty="0" err="1" smtClean="0">
                <a:latin typeface="Times New Roman" pitchFamily="18" charset="0"/>
                <a:cs typeface="Times New Roman" pitchFamily="18" charset="0"/>
              </a:rPr>
              <a:t>овлепсеисдит</a:t>
            </a:r>
            <a:endParaRPr lang="ru-RU" sz="6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8164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D:\Documents and Settings\Ирина\Рабочий стол\Сказочные персонажи\Копия bc054938d33e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9" y="3866338"/>
            <a:ext cx="2699792" cy="299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D:\Картинки\школьные\прозрачные\0_4e758_afaa08d8_L.png">
            <a:hlinkClick r:id="rId3" action="ppaction://hlinksldjump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789040"/>
            <a:ext cx="3163212" cy="2941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755576" y="404664"/>
            <a:ext cx="780515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Переставь буквы так, чтобы получилось</a:t>
            </a:r>
          </a:p>
          <a:p>
            <a:pPr algn="ctr"/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название стихотворения.</a:t>
            </a:r>
            <a:endParaRPr lang="ru-RU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135137" y="2399278"/>
            <a:ext cx="30460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рисунок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672158" y="2047200"/>
            <a:ext cx="397198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0" b="1" dirty="0" err="1" smtClean="0">
                <a:latin typeface="Times New Roman" pitchFamily="18" charset="0"/>
                <a:cs typeface="Times New Roman" pitchFamily="18" charset="0"/>
              </a:rPr>
              <a:t>руксион</a:t>
            </a:r>
            <a:endParaRPr lang="ru-RU" sz="8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9632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</TotalTime>
  <Words>703</Words>
  <Application>Microsoft Office PowerPoint</Application>
  <PresentationFormat>Экран (4:3)</PresentationFormat>
  <Paragraphs>166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7" baseType="lpstr">
      <vt:lpstr>Arial</vt:lpstr>
      <vt:lpstr>Calibri</vt:lpstr>
      <vt:lpstr>Times New Roman</vt:lpstr>
      <vt:lpstr>Тема Office</vt:lpstr>
      <vt:lpstr>У книжек нет каникул.</vt:lpstr>
      <vt:lpstr>Презентация PowerPoint</vt:lpstr>
      <vt:lpstr>Используемая литература: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 книжек нет каникул.</dc:title>
  <cp:revision>37</cp:revision>
  <dcterms:created xsi:type="dcterms:W3CDTF">2013-03-15T16:47:15Z</dcterms:created>
  <dcterms:modified xsi:type="dcterms:W3CDTF">2018-02-13T18:08:12Z</dcterms:modified>
</cp:coreProperties>
</file>